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1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30" r:id="rId4"/>
    <p:sldMasterId id="2147483764" r:id="rId5"/>
    <p:sldMasterId id="2147483785" r:id="rId6"/>
    <p:sldMasterId id="2147483800" r:id="rId7"/>
    <p:sldMasterId id="2147483813" r:id="rId8"/>
    <p:sldMasterId id="2147483833" r:id="rId9"/>
    <p:sldMasterId id="2147483856" r:id="rId10"/>
    <p:sldMasterId id="2147483875" r:id="rId11"/>
  </p:sldMasterIdLst>
  <p:sldIdLst>
    <p:sldId id="259" r:id="rId12"/>
    <p:sldId id="288" r:id="rId13"/>
    <p:sldId id="273" r:id="rId14"/>
    <p:sldId id="270" r:id="rId15"/>
    <p:sldId id="274" r:id="rId16"/>
    <p:sldId id="257" r:id="rId17"/>
    <p:sldId id="275" r:id="rId18"/>
    <p:sldId id="279" r:id="rId19"/>
    <p:sldId id="277" r:id="rId20"/>
    <p:sldId id="278" r:id="rId21"/>
    <p:sldId id="280" r:id="rId22"/>
    <p:sldId id="268" r:id="rId23"/>
    <p:sldId id="291" r:id="rId24"/>
    <p:sldId id="296" r:id="rId25"/>
    <p:sldId id="292" r:id="rId26"/>
    <p:sldId id="284" r:id="rId27"/>
    <p:sldId id="285" r:id="rId28"/>
    <p:sldId id="286" r:id="rId29"/>
    <p:sldId id="299" r:id="rId30"/>
    <p:sldId id="298" r:id="rId31"/>
    <p:sldId id="297" r:id="rId32"/>
    <p:sldId id="260" r:id="rId33"/>
    <p:sldId id="261" r:id="rId34"/>
    <p:sldId id="282" r:id="rId35"/>
    <p:sldId id="283" r:id="rId36"/>
    <p:sldId id="287" r:id="rId37"/>
    <p:sldId id="290" r:id="rId38"/>
    <p:sldId id="293" r:id="rId39"/>
    <p:sldId id="294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2200</c:v>
                </c:pt>
                <c:pt idx="1">
                  <c:v>2300</c:v>
                </c:pt>
                <c:pt idx="2">
                  <c:v>2400</c:v>
                </c:pt>
                <c:pt idx="3">
                  <c:v>2050</c:v>
                </c:pt>
                <c:pt idx="4">
                  <c:v>2100</c:v>
                </c:pt>
                <c:pt idx="5">
                  <c:v>1800</c:v>
                </c:pt>
                <c:pt idx="6">
                  <c:v>1220</c:v>
                </c:pt>
                <c:pt idx="7">
                  <c:v>830</c:v>
                </c:pt>
                <c:pt idx="8">
                  <c:v>930</c:v>
                </c:pt>
                <c:pt idx="9">
                  <c:v>1150</c:v>
                </c:pt>
                <c:pt idx="10">
                  <c:v>900</c:v>
                </c:pt>
                <c:pt idx="11">
                  <c:v>600</c:v>
                </c:pt>
                <c:pt idx="12">
                  <c:v>650</c:v>
                </c:pt>
                <c:pt idx="13">
                  <c:v>600</c:v>
                </c:pt>
                <c:pt idx="14">
                  <c:v>520</c:v>
                </c:pt>
                <c:pt idx="15">
                  <c:v>320</c:v>
                </c:pt>
                <c:pt idx="16">
                  <c:v>400</c:v>
                </c:pt>
                <c:pt idx="17">
                  <c:v>400</c:v>
                </c:pt>
                <c:pt idx="18">
                  <c:v>300</c:v>
                </c:pt>
                <c:pt idx="19">
                  <c:v>220</c:v>
                </c:pt>
                <c:pt idx="20">
                  <c:v>170</c:v>
                </c:pt>
                <c:pt idx="21">
                  <c:v>165</c:v>
                </c:pt>
                <c:pt idx="22">
                  <c:v>160</c:v>
                </c:pt>
                <c:pt idx="23">
                  <c:v>190</c:v>
                </c:pt>
                <c:pt idx="24">
                  <c:v>280</c:v>
                </c:pt>
                <c:pt idx="25">
                  <c:v>180</c:v>
                </c:pt>
                <c:pt idx="26">
                  <c:v>155</c:v>
                </c:pt>
                <c:pt idx="27">
                  <c:v>285</c:v>
                </c:pt>
                <c:pt idx="28">
                  <c:v>430</c:v>
                </c:pt>
                <c:pt idx="29">
                  <c:v>470</c:v>
                </c:pt>
                <c:pt idx="30">
                  <c:v>270</c:v>
                </c:pt>
                <c:pt idx="31">
                  <c:v>155</c:v>
                </c:pt>
                <c:pt idx="32">
                  <c:v>210</c:v>
                </c:pt>
                <c:pt idx="33">
                  <c:v>260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409088"/>
        <c:axId val="376411264"/>
      </c:lineChart>
      <c:catAx>
        <c:axId val="3764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6411264"/>
        <c:crosses val="autoZero"/>
        <c:auto val="1"/>
        <c:lblAlgn val="ctr"/>
        <c:lblOffset val="100"/>
        <c:noMultiLvlLbl val="0"/>
      </c:catAx>
      <c:valAx>
        <c:axId val="37641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6409088"/>
        <c:crosses val="autoZero"/>
        <c:crossBetween val="between"/>
      </c:valAx>
      <c:spPr>
        <a:solidFill>
          <a:srgbClr val="0000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213206AB-A665-433F-B797-7641B4159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9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89AB-B576-465B-8C29-5F430803A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16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D76DE7F-8163-44A1-B5E4-BCFB41F107CD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68486E7-E13F-4C59-9072-DA3C2B59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68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A616F61-EEF3-4077-AAA1-3B76EEDFCD8B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60E9EF8-A351-46ED-8DF1-048035B82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2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88B5CC4-28C9-4C90-B0F8-536A1FA1BD11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98121B8-ACFC-4F78-BF81-767E8F449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37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AB30485-54D1-43C8-A7DE-0EBF6962D16B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EA995D8-2E14-4C3C-8B8A-8CDE75E5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21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119EFB6-509B-47EE-AFC4-17678B93B603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0960F00-6D89-429E-AF82-20477D1C3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8A7B80A-114A-4DEE-AAD0-020F8A7FDD77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BDA67C0-6FB5-4302-93BB-590F6135B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60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CF77143-67D0-42B4-AE97-385C9F787746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F2F2ECC-B4C3-4F4B-8F17-211986CD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01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4EA0A15-8BB9-4426-BDB4-41FC5E309201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610E97F-B863-47FF-8589-F805AA2C0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653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E3FB89F-1E71-4C0F-B6A3-06BEC79675DF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3057395-4EAD-4B28-A82C-49C9600B6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11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F97DD8-9FFF-4C6F-A6DC-EBDA0C06E0C8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F8DC18C-508C-44CB-AB91-E6E4C9587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0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5CDA2-CAA0-495E-944A-AE3DCB038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6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467EA30-4EF5-43F6-ACA5-48C29812C793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2001BB-8D62-4528-B9B2-5F1DC903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5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A4B5C43-2D38-426F-81DE-19320F91E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782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075" y="963613"/>
            <a:ext cx="5218113" cy="1171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5075" y="2547938"/>
            <a:ext cx="5218113" cy="757237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539597-449C-4A57-BB1E-8FF8C4861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94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3A456-0DE6-46EC-96BE-E826EDCD6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80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4A9B1-1184-4C9F-A5BC-ECD62B5DD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3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5EB6F-B7D5-443E-BAA6-AFF8A885E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92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A9F55-1A42-4F15-B227-2849B48B3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024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C70AA-E02D-4C7F-8B3B-7356DDD02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0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3EE8-008B-4B81-91DC-DC6BFC5F9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86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2CC2E-BBE5-4D35-A3B4-51E0A6EA7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D01F-75FC-4589-AAD6-50EA9267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39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DB62-1D7E-4D10-A57A-28E83005D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6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E85F-1A62-45D0-AAD7-F2799C10A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41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138113"/>
            <a:ext cx="2127250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138113"/>
            <a:ext cx="623252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56F0D-DEE5-4C48-A362-014D80E7E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35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1013" y="138113"/>
            <a:ext cx="8512175" cy="595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DB16E398-063A-481A-B394-ABB5F6186F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55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B2F9D02E-E791-4201-9BAC-28046E210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81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1013" y="1239838"/>
            <a:ext cx="8442325" cy="48561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4B6F8CE1-CB8B-4B20-987D-CD953AA0E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A60B7395-AD3B-4F9F-BD30-964FAD001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854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4643C995-BC4A-497F-821A-B9268119A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73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8535EF71-D406-4DA7-B034-9ACE95040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04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8375" y="1239838"/>
            <a:ext cx="4144963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8375" y="3743325"/>
            <a:ext cx="4144963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C09B5484-0692-4D0F-A6AF-7EF52F305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A97B-04B8-4602-A7A3-B4A4029C4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21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138113"/>
            <a:ext cx="7634288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239838"/>
            <a:ext cx="4144962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239838"/>
            <a:ext cx="414496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2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2463" y="6248400"/>
            <a:ext cx="1903412" cy="457200"/>
          </a:xfrm>
        </p:spPr>
        <p:txBody>
          <a:bodyPr/>
          <a:lstStyle>
            <a:lvl1pPr>
              <a:defRPr/>
            </a:lvl1pPr>
          </a:lstStyle>
          <a:p>
            <a:fld id="{2D832863-6E8F-4DF5-BD2B-E5255FC1C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60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B0B2E4C-900E-4589-A7F5-A4F79B3F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52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FBE3-D4A1-4C1B-BA25-453E469E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04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742C-EE77-45DD-A213-76A28243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04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2012-FF12-4F0B-A36B-3B4403BAF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491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8C08-F0AB-42B8-9B17-BE07BB75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791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AF67-0E02-4B56-9C60-64739E4C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04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38476-B2F7-406B-B198-F350136BE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72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87FC-537A-4B4D-8CA2-FD771638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4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FF39-6678-4E31-82EF-DDFFD9484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/>
            </a:lvl1pPr>
          </a:lstStyle>
          <a:p>
            <a:pPr>
              <a:defRPr/>
            </a:pPr>
            <a:fld id="{3B1729A5-F10A-4D7E-AE97-36AAC9A38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53928"/>
      </p:ext>
    </p:extLst>
  </p:cSld>
  <p:clrMapOvr>
    <a:masterClrMapping/>
  </p:clrMapOvr>
  <p:transition spd="slow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F554-D149-4E97-BFF3-EE577AF56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635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E1E6F-ED47-438B-876E-1E45D2484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15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4CEE-E777-4441-B7E8-BF64AD8BD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4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3506-729E-4732-92B7-D45B39C2C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66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4ED8-FB05-429D-AA0A-1976D215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15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D9B9D-2493-4981-922A-5BA9FA382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376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C2E20-E64F-4292-95CD-05D13C563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0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7DC0-087B-4A50-ACF5-333DBD9E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3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8000-5F9D-4F5A-98AB-00CD9A42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44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A3BC-1F08-4E79-A81A-EF21C944E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CAC892-C30F-4788-8295-9939C667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4700"/>
      </p:ext>
    </p:extLst>
  </p:cSld>
  <p:clrMapOvr>
    <a:masterClrMapping/>
  </p:clrMapOvr>
  <p:transition spd="slow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F52D7-2E00-4D90-978F-4AFDAA40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81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07A6-85B0-4DC1-B5C9-2793A8BA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85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CC2E-CCA9-46ED-BE5F-A9D069954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252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03E2-4E4D-4600-B33B-31C94706A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39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688D-C60B-4BCB-B429-0665A8C17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609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2D36-FAFB-473E-93CA-62883F4B1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672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F5B32-49B9-49E5-A509-336014CD9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780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69D7-8DED-4F0A-B118-07BAED9BB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139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DC77-EC67-4DC8-B550-BED1381BDD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223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EC2C-54BD-4905-AAA3-069FE982A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472EA-3560-4DEE-8BDE-022E241B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879"/>
      </p:ext>
    </p:extLst>
  </p:cSld>
  <p:clrMapOvr>
    <a:masterClrMapping/>
  </p:clrMapOvr>
  <p:transition spd="slow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5B04-613D-4C27-8BE0-003113F66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24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95F3-F29E-4445-AFC8-69A612302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55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5C6A-CE57-451A-AFDB-02FB7CBE9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373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C6632-D17C-4B33-A7F8-259A2FB7DF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330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3341-370C-40A7-B8FB-B2DBFF526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042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A223-B4D4-4379-97B4-AFB5FF4912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372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B658-6856-49E1-A18C-8B427CC5B6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881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1169-23F2-4EDA-B11A-9D77C3E3CF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265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ED3E-26F3-46ED-B57C-98A07D43C4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8461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088B-C868-4473-852B-59776FD648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9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7C37AE-8CBA-4662-9B99-E888A74E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9658"/>
      </p:ext>
    </p:extLst>
  </p:cSld>
  <p:clrMapOvr>
    <a:masterClrMapping/>
  </p:clrMapOvr>
  <p:transition spd="slow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C6C3BF-165B-4CD3-8ACE-9DEFF4A67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0714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6F25BD-9D76-4E35-9E0A-3550FA525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296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D79B98-1692-43DC-8272-E6791E7DE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5543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6D4A7B-474E-4F1B-AC67-BD4AE653B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642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03A10D-9DA3-40AC-BC00-8DA480964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884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4F36F1-DADE-4C0C-8C8A-5B475E5C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711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DCD514-2F6B-401C-A099-677341A33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9454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3358D8-5A9A-48E1-B84D-CD806A5A4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4851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05F38F-F465-426E-B592-F87D44D55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829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5D57FA-57A3-428F-9562-21B7CFEA6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0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0F9F1-1390-4D22-A937-0226FDA7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4793"/>
      </p:ext>
    </p:extLst>
  </p:cSld>
  <p:clrMapOvr>
    <a:masterClrMapping/>
  </p:clrMapOvr>
  <p:transition spd="slow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69C774-66BF-4CBA-A08A-D0376534C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5084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0A5D58-49FF-4ACF-9513-077C7C2C2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376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EBAA9F-C9D0-45BA-AB0E-1B74FAF8D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2441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810BC2-BAB0-4135-B16A-B0BADCD27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2861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002AE9-1635-4FB7-B4C3-871DD8DE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396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8CE536-1C6E-4BDC-98AA-12B35ED6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5523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E12C-D373-4E5F-9F31-B87108EA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2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AD83A4-D567-4DF9-9FF4-B3757A9B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1294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9FB744-3942-4FE7-8D79-69D1276B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3496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A80ABC-692E-4BDE-9086-827B1B78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1408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31162C-CFFC-4D5C-8918-92F30A33E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1930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261171-AC55-4354-AC63-CCC41878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0821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9CB7A3-6171-4F49-891A-A4420417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0921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1F21-CB0A-466E-90F9-33A9DA4E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18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878C729E-44B7-4282-BFD4-2CF778554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3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2386-B433-4C19-AFF2-3735EE03C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BF77-A81A-49DA-A278-9C27B9FD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F32C-959E-4785-820C-A9DBECBA3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1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97BC-063A-4C0C-AF16-453E3228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3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2C7D-BF88-4CA7-A2B7-B108A53B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0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D2D0-18EA-4BA9-AA0F-740DD6B9F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4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312E-EF84-4C5F-919F-EC7745EA2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7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8383-10C9-4BC3-907F-968DDC7E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9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684A-0129-4D1F-897C-5CBC77508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04B1-D516-430C-923B-1D405C93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92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234D-7692-449C-A5F2-F36C35C34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4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9632-8ECB-4FBA-A434-A1FC6F7DC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7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7269-EA6E-4FB2-9183-758D1518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6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D4ED-359C-4CBC-A5F3-E009F8FD8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84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8169-F7B6-40A6-BF14-64E2A2B9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4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B478-2719-4B75-9B54-170F444E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51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5A05-8A72-4006-8FD8-E03F3D28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3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526B-8083-4C9F-999B-BF51B6AE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2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A6E7-4368-4CD0-8B2F-DF989209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893F-E2E5-4D56-8BAF-5F3848AA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4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3E9B-11C2-410C-8FA9-CF02847C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9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5E82D7C-B4F4-4348-85B8-8AB5D64F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7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D8DAD-35C5-430D-AEBF-23AE38D1C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2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3387-652B-4C6C-BF5C-060265B44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140C1-19E5-47BA-A164-8A128C08D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6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0E2E-299E-4D61-9A48-414CB01D9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B6E5-75FA-4569-8C76-D25352334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4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EB92-F526-4D7E-AABF-81A6D548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3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B6A75-1F04-4986-A2B2-A4CBEE936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1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1D0E-70CD-4824-A423-7C3687B67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0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0923-15FA-4CDA-8A86-E8517AD1B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43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4D7A-056A-4F19-82E8-B55CF3665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8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C541-F912-40BE-8F8D-A7068B6C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2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6F94-F67F-4669-BD4C-C595FFD8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6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9E6E-4237-469F-9D30-1211F50F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9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A25E-C592-4B32-B627-E19B70DC1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1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36D7-E017-4289-AD7A-B40767E50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8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4B38-85E6-4D47-AEF9-D10DDE941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65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EACE-02CE-4E99-A5ED-DD7B563CA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0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6E32-A175-4415-9BD1-D1F72120C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0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EBC8-255A-4746-A350-EC0188E7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2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A24A-4746-45B1-87E1-B18E057D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3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CD24-5158-451E-8B21-26E152434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1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17E41A9-2CD0-43F8-AF3E-921AC4D98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65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3884-C4E0-4C69-A8FD-F18F60659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17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5DED-95F6-4968-9998-E2E951BE7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0650-AD65-4370-8706-186CC3113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22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94A-1E24-4D32-90FB-04EEC0BD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0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38B0-FD27-42CA-B7CC-6920A3DB3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76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52F7-3FB5-424A-97E4-D67ABB74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13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ED00-90A7-442B-83FF-860238B10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6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B2BD-68BD-4DED-9543-F25789EE1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98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97F5-3359-4840-A674-40082A04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22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6B8E-E131-41FB-987C-AFA60AC4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6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9A56-3FD3-40AA-98DC-1D61DF3AE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D6A0-7A3C-4C64-9CD0-710DD4BA4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5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3CE2-BC66-4827-8720-CDF15E5A0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1271-BB4C-43B6-854B-2A153DB89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177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752600"/>
            <a:ext cx="8229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2CD9-31BB-49AB-8436-894B73DF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60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0BD2-B4C0-4E39-8274-90011734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7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01DD9-5F06-464E-B018-CA67885BD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39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E1F45-88AE-4055-B782-401FEE77D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66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3BB4C-5A6B-4AA6-8262-C6FDE002C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9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7074-BC3D-42B5-A3C5-A6C97BBAA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70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A845-A1D3-48B1-95CF-BD2A1307F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P_SAGRI_TLE_Soybean_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733800"/>
            <a:ext cx="8686800" cy="1447800"/>
          </a:xfrm>
        </p:spPr>
        <p:txBody>
          <a:bodyPr/>
          <a:lstStyle>
            <a:lvl1pPr algn="r"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81600"/>
            <a:ext cx="8686800" cy="6985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9D12D174-8C47-4B62-9B5C-D08701650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83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AB48-B34F-4777-9684-64D759663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4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34EC-06A7-4B4C-BCFA-A4492C38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E4EC-392C-45C2-8F64-FF96B02C9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69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8173-1D09-4115-9E7C-701910C28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7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AF05-6FA4-4C00-BCF2-AC0C0277F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91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89F0-894C-4480-B213-8A7C17F0E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1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1ECF8-E04B-4B90-A489-5F5833624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76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1588-3BCF-4115-B6BE-86B3B950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2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A3307-4A40-47ED-8315-B2B3748C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15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44D4-917B-48EE-9A57-9DE046D0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90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1336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E686F-0BD8-43F4-93D5-6FD7021AA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42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38B2-F0C3-4FF7-8C44-5D4EF296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06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7526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1148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E964-1275-4548-ACA2-799CA18D9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5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P_SAGRI_TXT_Soybean_Patc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5B8B5-8F40-4BE1-9DDE-07B29983B5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8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8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9F65C-F9B1-4B46-A02B-5804C49CC15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G 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onotype Sorts" pitchFamily="2" charset="2"/>
        <a:buChar char="u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i="1">
          <a:solidFill>
            <a:schemeClr val="bg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101AC-19B7-4D32-BEFD-CF016A6763E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P_SAGRI_TXT_Soybean_Patc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16427-D590-403C-AD5C-A0426772E6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9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219DB-D612-4653-B4DE-A1797549C7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19A86-51F8-4646-B703-083636DAE0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P_SAGRI_TXT_Soybean_Patc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C6ADF-3275-4684-9295-BA4487858C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P_SAGRI_TXT_Soybean_Patc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01F45B-38F7-44F6-91A4-6600E3B198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EC6AC3C6-9F1A-46C2-B98A-41C612C51D66}" type="datetimeFigureOut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/>
                <a:latin typeface="Calibri"/>
              </a:defRPr>
            </a:lvl1pPr>
          </a:lstStyle>
          <a:p>
            <a:pPr>
              <a:defRPr/>
            </a:pPr>
            <a:fld id="{1F513814-D33E-4CC0-881C-2E89304DE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0"/>
                <a:invGamma/>
              </a:srgbClr>
            </a:gs>
            <a:gs pos="50000">
              <a:srgbClr val="000066"/>
            </a:gs>
            <a:gs pos="100000">
              <a:srgbClr val="000066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8900" y="138113"/>
            <a:ext cx="7634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239838"/>
            <a:ext cx="844232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48400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F96EAB4-0624-48CE-9ECB-C967C23A03C0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 pitchFamily="2" charset="2"/>
        <a:buChar char="u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P_SAGRI_TXT_Soybean_Patch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24638"/>
            <a:ext cx="289401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C2E17-98C8-4AE3-82FC-396F623251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5830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8301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58301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58301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830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6/67/UGA$!logo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gif"/><Relationship Id="rId3" Type="http://schemas.openxmlformats.org/officeDocument/2006/relationships/image" Target="../media/image28.jpeg"/><Relationship Id="rId7" Type="http://schemas.openxmlformats.org/officeDocument/2006/relationships/image" Target="../media/image17.jpeg"/><Relationship Id="rId12" Type="http://schemas.openxmlformats.org/officeDocument/2006/relationships/image" Target="../media/image3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jpg"/><Relationship Id="rId1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8583" y="1524000"/>
            <a:ext cx="2895600" cy="1470025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rgbClr val="FFFF00"/>
                </a:solidFill>
              </a:rPr>
              <a:t>Soybean Weed </a:t>
            </a:r>
            <a:r>
              <a:rPr lang="en-US" altLang="en-US" sz="3200" dirty="0" smtClean="0">
                <a:solidFill>
                  <a:srgbClr val="FFFF00"/>
                </a:solidFill>
              </a:rPr>
              <a:t>Control for New Agents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19600"/>
            <a:ext cx="8686800" cy="6985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Eric P. Prostko</a:t>
            </a:r>
          </a:p>
          <a:p>
            <a:pPr algn="ctr" eaLnBrk="1" hangingPunct="1"/>
            <a:r>
              <a:rPr lang="en-US" altLang="en-US" dirty="0" smtClean="0"/>
              <a:t>Professor and Extension Weed Specialist</a:t>
            </a:r>
          </a:p>
          <a:p>
            <a:pPr algn="ctr" eaLnBrk="1" hangingPunct="1"/>
            <a:r>
              <a:rPr lang="en-US" altLang="en-US" dirty="0" smtClean="0"/>
              <a:t>Dept. Crop &amp; Soil Sciences</a:t>
            </a:r>
          </a:p>
        </p:txBody>
      </p:sp>
      <p:pic>
        <p:nvPicPr>
          <p:cNvPr id="164868" name="Picture 3" descr="University of Georgia College of Agricultural and Environmental Sc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981700"/>
            <a:ext cx="5610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2" descr="File:UGA$!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1785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Metribuzin Injury</a:t>
            </a:r>
          </a:p>
        </p:txBody>
      </p:sp>
      <p:pic>
        <p:nvPicPr>
          <p:cNvPr id="47107" name="Picture 4" descr="senco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47108" name="Picture 6" descr="senco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47109" name="Picture 9" descr="Metribuzin can injury soybeans through root uptake or more commonly by splash-up on the leaves. 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962400"/>
            <a:ext cx="2971800" cy="1954213"/>
          </a:xfrm>
        </p:spPr>
      </p:pic>
    </p:spTree>
    <p:extLst>
      <p:ext uri="{BB962C8B-B14F-4D97-AF65-F5344CB8AC3E}">
        <p14:creationId xmlns:p14="http://schemas.microsoft.com/office/powerpoint/2010/main" val="3543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Palmer Amaranth Control in Soybeans with Metribuzin -2012</a:t>
            </a:r>
          </a:p>
        </p:txBody>
      </p:sp>
      <p:sp>
        <p:nvSpPr>
          <p:cNvPr id="168963" name="TextBox 2"/>
          <p:cNvSpPr txBox="1">
            <a:spLocks noChangeArrowheads="1"/>
          </p:cNvSpPr>
          <p:nvPr/>
        </p:nvSpPr>
        <p:spPr bwMode="auto">
          <a:xfrm>
            <a:off x="61913" y="6248400"/>
            <a:ext cx="7000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>
                <a:solidFill>
                  <a:srgbClr val="000000"/>
                </a:solidFill>
                <a:latin typeface="Calibri" pitchFamily="34" charset="0"/>
              </a:rPr>
              <a:t>SB-10-12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>
                <a:solidFill>
                  <a:srgbClr val="000000"/>
                </a:solidFill>
                <a:latin typeface="Calibri" pitchFamily="34" charset="0"/>
              </a:rPr>
              <a:t>August 9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>
                <a:solidFill>
                  <a:srgbClr val="000000"/>
                </a:solidFill>
                <a:latin typeface="Calibri" pitchFamily="34" charset="0"/>
              </a:rPr>
              <a:t>78 DAP</a:t>
            </a:r>
          </a:p>
        </p:txBody>
      </p:sp>
      <p:pic>
        <p:nvPicPr>
          <p:cNvPr id="168964" name="Picture 2" descr="I:\field pictures\2012 field shots\sb-10-12\august 9\Picture 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0668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TextBox 4"/>
          <p:cNvSpPr txBox="1">
            <a:spLocks noChangeArrowheads="1"/>
          </p:cNvSpPr>
          <p:nvPr/>
        </p:nvSpPr>
        <p:spPr bwMode="auto">
          <a:xfrm>
            <a:off x="1949450" y="5638800"/>
            <a:ext cx="56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NTC</a:t>
            </a:r>
          </a:p>
        </p:txBody>
      </p:sp>
      <p:sp>
        <p:nvSpPr>
          <p:cNvPr id="168966" name="TextBox 5"/>
          <p:cNvSpPr txBox="1">
            <a:spLocks noChangeArrowheads="1"/>
          </p:cNvSpPr>
          <p:nvPr/>
        </p:nvSpPr>
        <p:spPr bwMode="auto">
          <a:xfrm>
            <a:off x="4572000" y="5651500"/>
            <a:ext cx="4178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itchFamily="34" charset="0"/>
              </a:rPr>
              <a:t>Boundary 6.5EC @ 1.5  pt/A - PRE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itchFamily="34" charset="0"/>
              </a:rPr>
              <a:t>Roundup WM 5.5SL @ 22 oz/A – POST (June 20)</a:t>
            </a:r>
          </a:p>
        </p:txBody>
      </p:sp>
      <p:pic>
        <p:nvPicPr>
          <p:cNvPr id="168967" name="Picture 2" descr="I:\field pictures\2012 field shots\sb-10-12\august 9\Picture 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0668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8" name="Picture 8" descr="Bound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286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8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6428581" cy="1447800"/>
          </a:xfrm>
        </p:spPr>
        <p:txBody>
          <a:bodyPr/>
          <a:lstStyle/>
          <a:p>
            <a:r>
              <a:rPr lang="en-US" sz="3400" dirty="0" smtClean="0"/>
              <a:t>Residuals, Residuals, Residuals</a:t>
            </a:r>
            <a:br>
              <a:rPr lang="en-US" sz="3400" dirty="0" smtClean="0"/>
            </a:br>
            <a:r>
              <a:rPr lang="en-US" sz="3400" b="1" dirty="0" smtClean="0">
                <a:solidFill>
                  <a:srgbClr val="FFC000"/>
                </a:solidFill>
              </a:rPr>
              <a:t>Keep Using Them!!!!!!!!</a:t>
            </a:r>
            <a:endParaRPr lang="en-US" sz="34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40899"/>
            <a:ext cx="14255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FIER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" y="3543861"/>
            <a:ext cx="23653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54" y="1830421"/>
            <a:ext cx="22653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4114"/>
            <a:ext cx="2819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59" y="2362200"/>
            <a:ext cx="188436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 descr="Boundar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176" y="1600200"/>
            <a:ext cx="2286000" cy="66833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54" y="2895600"/>
            <a:ext cx="2362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40695" y="3155349"/>
            <a:ext cx="1905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</a:rPr>
              <a:t>TriCor 75DF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23" y="5521974"/>
            <a:ext cx="2416259" cy="612119"/>
          </a:xfrm>
          <a:prstGeom prst="rect">
            <a:avLst/>
          </a:prstGeom>
        </p:spPr>
      </p:pic>
      <p:pic>
        <p:nvPicPr>
          <p:cNvPr id="15" name="Picture 14" descr="WARRANT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66" y="5225308"/>
            <a:ext cx="2412140" cy="9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Zidua_RGB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2935" y="4489494"/>
            <a:ext cx="2035903" cy="7574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Picture 2" descr="Authority MTZ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97" y="3621461"/>
            <a:ext cx="2470278" cy="1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yngentacropprotection-us.com/images/prod_logos/logo_Dual_Magnum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79003"/>
            <a:ext cx="2857500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26" y="5485168"/>
            <a:ext cx="2086261" cy="759241"/>
          </a:xfrm>
          <a:prstGeom prst="rect">
            <a:avLst/>
          </a:prstGeom>
        </p:spPr>
      </p:pic>
      <p:pic>
        <p:nvPicPr>
          <p:cNvPr id="5126" name="Picture 6" descr="Outlook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872" r="49175" b="20641"/>
          <a:stretch/>
        </p:blipFill>
        <p:spPr bwMode="auto">
          <a:xfrm>
            <a:off x="228600" y="5875519"/>
            <a:ext cx="1182687" cy="6570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18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9982200" cy="11430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latin typeface="Arial" charset="0"/>
              </a:rPr>
              <a:t>U.S. Soybean Acres Planted to Herbicide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Resistant Varieties</a:t>
            </a:r>
            <a:endParaRPr lang="en-US" smtClean="0">
              <a:latin typeface="Arial" charset="0"/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86116221"/>
              </p:ext>
            </p:extLst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Chart" r:id="rId3" imgW="7772535" imgH="4114800" progId="MSGraph.Chart.8">
                  <p:embed followColorScheme="full"/>
                </p:oleObj>
              </mc:Choice>
              <mc:Fallback>
                <p:oleObj name="Chart" r:id="rId3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7000" y="6491288"/>
            <a:ext cx="147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FF9900"/>
                </a:solidFill>
              </a:rPr>
              <a:t>Source: NASS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Use in U.S. Soybeans - 2012</a:t>
            </a:r>
            <a:endParaRPr lang="en-US" dirty="0"/>
          </a:p>
        </p:txBody>
      </p:sp>
      <p:pic>
        <p:nvPicPr>
          <p:cNvPr id="10242" name="Picture 2" descr="Top Herbicides Applied to Soybean Planted Acers 2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30" y="6435010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NASS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583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Weed Control in RR Soybeans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800" i="1" dirty="0" err="1" smtClean="0">
                <a:solidFill>
                  <a:srgbClr val="FFC000"/>
                </a:solidFill>
              </a:rPr>
              <a:t>Prostko’s</a:t>
            </a:r>
            <a:r>
              <a:rPr lang="en-US" sz="2800" i="1" dirty="0" smtClean="0">
                <a:solidFill>
                  <a:srgbClr val="FFC000"/>
                </a:solidFill>
              </a:rPr>
              <a:t> Picks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Tricor</a:t>
            </a:r>
            <a:r>
              <a:rPr lang="en-US" sz="3200" dirty="0" smtClean="0"/>
              <a:t>, or Boundary (</a:t>
            </a:r>
            <a:r>
              <a:rPr lang="en-US" sz="3200" dirty="0" err="1" smtClean="0"/>
              <a:t>Tricor</a:t>
            </a:r>
            <a:r>
              <a:rPr lang="en-US" sz="3200" dirty="0" smtClean="0"/>
              <a:t> + Dual), or Warrant, or Dual (PRE) </a:t>
            </a:r>
            <a:r>
              <a:rPr lang="en-US" sz="3200" dirty="0" err="1" smtClean="0"/>
              <a:t>fb</a:t>
            </a:r>
            <a:r>
              <a:rPr lang="en-US" sz="3200" dirty="0" smtClean="0"/>
              <a:t> glyphosate + Reflex (POST)</a:t>
            </a:r>
          </a:p>
          <a:p>
            <a:pPr lvl="1"/>
            <a:r>
              <a:rPr lang="en-US" sz="3200" i="1" dirty="0" smtClean="0"/>
              <a:t>Avoid Reflex mixtures with K-salt glyphosate formulations if possible</a:t>
            </a:r>
          </a:p>
          <a:p>
            <a:endParaRPr lang="en-US" sz="3200" dirty="0" smtClean="0"/>
          </a:p>
          <a:p>
            <a:r>
              <a:rPr lang="en-US" sz="3200" dirty="0" smtClean="0"/>
              <a:t>Annual morningglory problems</a:t>
            </a:r>
          </a:p>
          <a:p>
            <a:pPr lvl="1"/>
            <a:r>
              <a:rPr lang="en-US" sz="3200" i="1" dirty="0" smtClean="0"/>
              <a:t>Glyphosate + Classic or </a:t>
            </a:r>
            <a:r>
              <a:rPr lang="en-US" sz="3200" i="1" dirty="0" err="1" smtClean="0"/>
              <a:t>FirstRate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41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about delayed applications of glyphosate on RR soybeans?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648200" cy="4572000"/>
          </a:xfrm>
        </p:spPr>
        <p:txBody>
          <a:bodyPr/>
          <a:lstStyle/>
          <a:p>
            <a:r>
              <a:rPr lang="en-US" dirty="0" smtClean="0"/>
              <a:t>Current labels only allow application thru flowering stage of growth (R2 – full bloom – open flower at two uppermost nodes).</a:t>
            </a:r>
          </a:p>
          <a:p>
            <a:endParaRPr lang="en-US" dirty="0"/>
          </a:p>
          <a:p>
            <a:r>
              <a:rPr lang="en-US" dirty="0" smtClean="0"/>
              <a:t>What happens if applied later?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39730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5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825500"/>
          </a:xfrm>
        </p:spPr>
        <p:txBody>
          <a:bodyPr/>
          <a:lstStyle/>
          <a:p>
            <a:r>
              <a:rPr lang="en-US" sz="3200"/>
              <a:t>Tolerance of GR-Soybean to Late-Season Glyphosate Applications (1.5 lb ai/A)</a:t>
            </a:r>
          </a:p>
        </p:txBody>
      </p:sp>
      <p:graphicFrame>
        <p:nvGraphicFramePr>
          <p:cNvPr id="11366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84188" y="1239838"/>
          <a:ext cx="8435975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Chart" r:id="rId3" imgW="8439223" imgH="4857885" progId="MSGraph.Chart.8">
                  <p:embed followColorScheme="full"/>
                </p:oleObj>
              </mc:Choice>
              <mc:Fallback>
                <p:oleObj name="Chart" r:id="rId3" imgW="8439223" imgH="48578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239838"/>
                        <a:ext cx="8435975" cy="485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304800" y="6477000"/>
            <a:ext cx="524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FF9900"/>
                </a:solidFill>
                <a:latin typeface="Times New Roman" pitchFamily="18" charset="0"/>
              </a:rPr>
              <a:t>J.K. Norsworthy.  2004.  Weed Technology 18:454-457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7256463" y="6491288"/>
            <a:ext cx="158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FF9900"/>
                </a:solidFill>
                <a:latin typeface="Times New Roman" pitchFamily="18" charset="0"/>
              </a:rPr>
              <a:t>LSD 0.05 = NS</a:t>
            </a:r>
          </a:p>
        </p:txBody>
      </p:sp>
    </p:spTree>
    <p:extLst>
      <p:ext uri="{BB962C8B-B14F-4D97-AF65-F5344CB8AC3E}">
        <p14:creationId xmlns:p14="http://schemas.microsoft.com/office/powerpoint/2010/main" val="1867996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17500"/>
            <a:ext cx="6172200" cy="8255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Soybean Yield As Influenced by Glyphosate Applied at R4 (Full Pod) + R6 (Full Seed) Stages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7975" y="1752600"/>
          <a:ext cx="82232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Chart" r:id="rId3" imgW="8439223" imgH="4857885" progId="MSGraph.Chart.8">
                  <p:embed followColorScheme="full"/>
                </p:oleObj>
              </mc:Choice>
              <mc:Fallback>
                <p:oleObj name="Chart" r:id="rId3" imgW="8439223" imgH="48578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752600"/>
                        <a:ext cx="822325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6324600"/>
            <a:ext cx="500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Source:  Miller et al., 2008.  Weed Technology 22:359-362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391400" y="6248400"/>
            <a:ext cx="157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THSD 0.05 = NS</a:t>
            </a:r>
          </a:p>
        </p:txBody>
      </p:sp>
    </p:spTree>
    <p:extLst>
      <p:ext uri="{BB962C8B-B14F-4D97-AF65-F5344CB8AC3E}">
        <p14:creationId xmlns:p14="http://schemas.microsoft.com/office/powerpoint/2010/main" val="19118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Glyphosate Yellow Flash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Soybean Acres</a:t>
            </a:r>
            <a:br>
              <a:rPr lang="en-US" dirty="0" smtClean="0"/>
            </a:br>
            <a:r>
              <a:rPr lang="en-US" i="1" dirty="0" smtClean="0">
                <a:solidFill>
                  <a:srgbClr val="FFC000"/>
                </a:solidFill>
              </a:rPr>
              <a:t>Planted (X 1000)</a:t>
            </a:r>
            <a:endParaRPr lang="en-US" i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02876"/>
              </p:ext>
            </p:extLst>
          </p:nvPr>
        </p:nvGraphicFramePr>
        <p:xfrm>
          <a:off x="304800" y="1752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199" y="6230250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Year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14916"/>
            <a:ext cx="100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NASS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51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sz="3200" dirty="0" smtClean="0"/>
              <a:t>Likely Cause of Glyphosate Yellow Flash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r>
              <a:rPr lang="en-US" dirty="0" smtClean="0"/>
              <a:t>Degradation of glyphosate to AMPA</a:t>
            </a:r>
          </a:p>
          <a:p>
            <a:endParaRPr lang="en-US" dirty="0" smtClean="0"/>
          </a:p>
          <a:p>
            <a:r>
              <a:rPr lang="en-US" dirty="0" smtClean="0"/>
              <a:t>AMPA reduces  chlorophyll content in soybean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3886200" cy="29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3400" y="5594866"/>
            <a:ext cx="421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AMPA = </a:t>
            </a:r>
            <a:r>
              <a:rPr lang="en-US" dirty="0" err="1" smtClean="0">
                <a:solidFill>
                  <a:srgbClr val="000000"/>
                </a:solidFill>
              </a:rPr>
              <a:t>aminomethylphosphonic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22457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sz="3200" dirty="0" smtClean="0"/>
              <a:t>Recent Research on Glyphosate and Mineral Accumulation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029200" cy="4530725"/>
          </a:xfrm>
        </p:spPr>
        <p:txBody>
          <a:bodyPr/>
          <a:lstStyle/>
          <a:p>
            <a:r>
              <a:rPr lang="en-US" sz="2000" dirty="0" smtClean="0"/>
              <a:t>“Glyphosate is </a:t>
            </a:r>
            <a:r>
              <a:rPr lang="en-US" sz="2000" b="1" u="sng" dirty="0" smtClean="0"/>
              <a:t>unlikely</a:t>
            </a:r>
            <a:r>
              <a:rPr lang="en-US" sz="2000" dirty="0" smtClean="0"/>
              <a:t> to cause macro and micronutrient deficiencies in soybean if soil nutrient levels are properly maintained.”</a:t>
            </a:r>
          </a:p>
          <a:p>
            <a:pPr lvl="1"/>
            <a:r>
              <a:rPr lang="en-US" sz="1200" dirty="0"/>
              <a:t>Henry, R.S, K.A. Wise, and W.G. Johnson.  2011.  Glyphosate’s effect upon mineral accumulation in soybean.  Online.  Crop Management  doi:10.1094/CM-2011-1024-01-RS.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 “</a:t>
            </a:r>
            <a:r>
              <a:rPr lang="en-US" sz="2000" dirty="0" smtClean="0">
                <a:latin typeface="AdvOT2e364b11"/>
              </a:rPr>
              <a:t>Considering </a:t>
            </a:r>
            <a:r>
              <a:rPr lang="en-US" sz="2000" dirty="0">
                <a:latin typeface="AdvOT2e364b11"/>
              </a:rPr>
              <a:t>the available data, </a:t>
            </a:r>
            <a:r>
              <a:rPr lang="en-US" sz="2000" dirty="0" smtClean="0">
                <a:latin typeface="AdvOT2e364b11"/>
              </a:rPr>
              <a:t>growers are </a:t>
            </a:r>
            <a:r>
              <a:rPr lang="en-US" sz="2000" dirty="0">
                <a:latin typeface="AdvOT2e364b11"/>
              </a:rPr>
              <a:t>unlikely to need </a:t>
            </a:r>
            <a:r>
              <a:rPr lang="en-US" sz="2000" dirty="0" err="1">
                <a:latin typeface="AdvOT2e364b11"/>
              </a:rPr>
              <a:t>Mn</a:t>
            </a:r>
            <a:r>
              <a:rPr lang="en-US" sz="2000" dirty="0">
                <a:latin typeface="AdvOT2e364b11"/>
              </a:rPr>
              <a:t> fertilizers just because they </a:t>
            </a:r>
            <a:r>
              <a:rPr lang="en-US" sz="2000" dirty="0" smtClean="0">
                <a:latin typeface="AdvOT2e364b11"/>
              </a:rPr>
              <a:t>use glyphosate </a:t>
            </a:r>
            <a:r>
              <a:rPr lang="en-US" sz="2000" dirty="0">
                <a:latin typeface="AdvOT2e364b11"/>
              </a:rPr>
              <a:t>on GR </a:t>
            </a:r>
            <a:r>
              <a:rPr lang="en-US" sz="2000" dirty="0" smtClean="0">
                <a:latin typeface="AdvOT2e364b11"/>
              </a:rPr>
              <a:t>soybeans.”</a:t>
            </a:r>
          </a:p>
          <a:p>
            <a:pPr lvl="1"/>
            <a:r>
              <a:rPr lang="en-US" sz="1200" dirty="0" smtClean="0"/>
              <a:t>Duke, S.O., J. </a:t>
            </a:r>
            <a:r>
              <a:rPr lang="en-US" sz="1200" dirty="0" err="1" smtClean="0"/>
              <a:t>Lydon</a:t>
            </a:r>
            <a:r>
              <a:rPr lang="en-US" sz="1200" dirty="0" smtClean="0"/>
              <a:t>, W.C. </a:t>
            </a:r>
            <a:r>
              <a:rPr lang="en-US" sz="1200" dirty="0" err="1" smtClean="0"/>
              <a:t>Koskinen</a:t>
            </a:r>
            <a:r>
              <a:rPr lang="en-US" sz="1200" dirty="0" smtClean="0"/>
              <a:t>, T.B., Moorman, R.L. Chaney, and R. </a:t>
            </a:r>
            <a:r>
              <a:rPr lang="en-US" sz="1200" dirty="0" err="1" smtClean="0"/>
              <a:t>Hammerschmid</a:t>
            </a:r>
            <a:r>
              <a:rPr lang="en-US" sz="1200" dirty="0" smtClean="0"/>
              <a:t>.  2012.  Glyphosate </a:t>
            </a:r>
            <a:r>
              <a:rPr lang="en-US" sz="1200" dirty="0"/>
              <a:t>Effects on Plant Mineral </a:t>
            </a:r>
            <a:r>
              <a:rPr lang="en-US" sz="1200" dirty="0" smtClean="0"/>
              <a:t>Nutrition, Crop </a:t>
            </a:r>
            <a:r>
              <a:rPr lang="en-US" sz="1200" dirty="0" err="1" smtClean="0"/>
              <a:t>Rhizosphere</a:t>
            </a:r>
            <a:r>
              <a:rPr lang="en-US" sz="1200" dirty="0" smtClean="0"/>
              <a:t>, </a:t>
            </a:r>
            <a:r>
              <a:rPr lang="en-US" sz="1200" dirty="0" err="1" smtClean="0"/>
              <a:t>Microbiota</a:t>
            </a:r>
            <a:r>
              <a:rPr lang="en-US" sz="1200" dirty="0"/>
              <a:t>, and Plant Disease in Glyphosate-Resistant </a:t>
            </a:r>
            <a:r>
              <a:rPr lang="en-US" sz="1200" dirty="0" smtClean="0"/>
              <a:t>Crops.</a:t>
            </a:r>
            <a:r>
              <a:rPr lang="en-US" sz="1200" dirty="0"/>
              <a:t> J. Agric. Food Chem. </a:t>
            </a:r>
            <a:r>
              <a:rPr lang="en-US" sz="1200" dirty="0" smtClean="0"/>
              <a:t>60:10375</a:t>
            </a:r>
            <a:r>
              <a:rPr lang="en-US" sz="1200" dirty="0"/>
              <a:t>−10397</a:t>
            </a:r>
            <a:r>
              <a:rPr lang="en-US" sz="1200" dirty="0" smtClean="0"/>
              <a:t>    </a:t>
            </a:r>
            <a:endParaRPr lang="en-US" sz="1200" dirty="0"/>
          </a:p>
        </p:txBody>
      </p:sp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3886200" cy="29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2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Liberty-Link® Soybeans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600200"/>
            <a:ext cx="5029200" cy="4572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Liberty 2.34SL @ 22-36 oz/A</a:t>
            </a:r>
          </a:p>
          <a:p>
            <a:pPr eaLnBrk="1" hangingPunct="1"/>
            <a:r>
              <a:rPr lang="en-US" altLang="en-US" sz="2000" dirty="0" smtClean="0"/>
              <a:t>VE-R1</a:t>
            </a:r>
          </a:p>
          <a:p>
            <a:pPr eaLnBrk="1" hangingPunct="1"/>
            <a:r>
              <a:rPr lang="en-US" altLang="en-US" sz="2000" dirty="0" smtClean="0"/>
              <a:t>2 applications (65 oz/A/year total)</a:t>
            </a:r>
          </a:p>
          <a:p>
            <a:pPr eaLnBrk="1" hangingPunct="1"/>
            <a:r>
              <a:rPr lang="en-US" altLang="en-US" sz="2000" dirty="0" smtClean="0"/>
              <a:t>Tank-mixes with POST grass herbicides may reduce grass control  </a:t>
            </a:r>
          </a:p>
          <a:p>
            <a:pPr lvl="1" eaLnBrk="1" hangingPunct="1"/>
            <a:r>
              <a:rPr lang="en-US" altLang="en-US" sz="2000" i="1" dirty="0" smtClean="0"/>
              <a:t>Assure (10-21%); </a:t>
            </a:r>
            <a:r>
              <a:rPr lang="en-US" altLang="en-US" sz="2000" i="1" dirty="0" err="1" smtClean="0"/>
              <a:t>Fusilade</a:t>
            </a:r>
            <a:r>
              <a:rPr lang="en-US" altLang="en-US" sz="2000" i="1" dirty="0" smtClean="0"/>
              <a:t> (8-12%); </a:t>
            </a:r>
            <a:r>
              <a:rPr lang="en-US" altLang="en-US" sz="2000" i="1" dirty="0" err="1" smtClean="0"/>
              <a:t>Poast</a:t>
            </a:r>
            <a:r>
              <a:rPr lang="en-US" altLang="en-US" sz="2000" i="1" dirty="0" smtClean="0"/>
              <a:t> (25-41%); Select (4-22%)</a:t>
            </a:r>
          </a:p>
          <a:p>
            <a:pPr eaLnBrk="1" hangingPunct="1"/>
            <a:r>
              <a:rPr lang="en-US" altLang="en-US" sz="2000" dirty="0" smtClean="0"/>
              <a:t>Residuals still needed</a:t>
            </a:r>
          </a:p>
          <a:p>
            <a:pPr eaLnBrk="1" hangingPunct="1"/>
            <a:r>
              <a:rPr lang="en-US" altLang="en-US" sz="2000" dirty="0" smtClean="0"/>
              <a:t>Variety performance?</a:t>
            </a:r>
          </a:p>
          <a:p>
            <a:pPr lvl="1" eaLnBrk="1" hangingPunct="1"/>
            <a:r>
              <a:rPr lang="en-US" altLang="en-US" sz="2000" dirty="0" smtClean="0"/>
              <a:t>Getting better</a:t>
            </a:r>
          </a:p>
          <a:p>
            <a:pPr eaLnBrk="1" hangingPunct="1"/>
            <a:r>
              <a:rPr lang="en-US" altLang="en-US" sz="2000" b="1" u="sng" dirty="0" smtClean="0"/>
              <a:t>**Best Results</a:t>
            </a:r>
          </a:p>
          <a:p>
            <a:pPr lvl="1" eaLnBrk="1" hangingPunct="1"/>
            <a:r>
              <a:rPr lang="en-US" altLang="en-US" sz="2000" b="1" i="1" u="sng" dirty="0" smtClean="0"/>
              <a:t>15 GPA, medium droplet size, small weeds, 9 am - 6 pm</a:t>
            </a:r>
          </a:p>
          <a:p>
            <a:pPr eaLnBrk="1" hangingPunct="1"/>
            <a:endParaRPr lang="en-US" altLang="en-US" sz="1600" b="1" i="1" u="sng" dirty="0" smtClean="0"/>
          </a:p>
          <a:p>
            <a:pPr eaLnBrk="1" hangingPunct="1"/>
            <a:endParaRPr lang="en-US" altLang="en-US" sz="1600" dirty="0" smtClean="0"/>
          </a:p>
        </p:txBody>
      </p:sp>
      <p:pic>
        <p:nvPicPr>
          <p:cNvPr id="179204" name="Picture 2" descr="Liberty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4975" y="-26008013"/>
            <a:ext cx="6810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39259"/>
          <a:stretch>
            <a:fillRect/>
          </a:stretch>
        </p:blipFill>
        <p:spPr bwMode="auto">
          <a:xfrm>
            <a:off x="381000" y="1676400"/>
            <a:ext cx="3657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7419" r="13132" b="5844"/>
          <a:stretch>
            <a:fillRect/>
          </a:stretch>
        </p:blipFill>
        <p:spPr bwMode="auto">
          <a:xfrm>
            <a:off x="381000" y="2514600"/>
            <a:ext cx="3659188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470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Weed Control in LL Soybeans - 2013</a:t>
            </a:r>
            <a:endParaRPr lang="en-US" dirty="0"/>
          </a:p>
        </p:txBody>
      </p:sp>
      <p:pic>
        <p:nvPicPr>
          <p:cNvPr id="3074" name="Picture 2" descr="L:\field pictures\2013 FIELD SHOTS\sb-23-13\JULY 17\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" y="6214761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SB-23-13</a:t>
            </a:r>
          </a:p>
          <a:p>
            <a:r>
              <a:rPr lang="en-US" sz="1200" i="1" dirty="0">
                <a:solidFill>
                  <a:srgbClr val="000000"/>
                </a:solidFill>
              </a:rPr>
              <a:t>July 17</a:t>
            </a:r>
          </a:p>
        </p:txBody>
      </p:sp>
      <p:pic>
        <p:nvPicPr>
          <p:cNvPr id="3075" name="Picture 3" descr="L:\field pictures\2013 FIELD SHOTS\sb-23-13\JULY 17\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1079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626573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NTC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1988" y="5638800"/>
            <a:ext cx="3084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Dual Magnum @ 16 oz/A (PRE)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Liberty @ 29 oz/A (MPOST)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Reflex @ 16 oz/A (MPOST)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76800" y="2590800"/>
            <a:ext cx="1295400" cy="1295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629400" y="2590800"/>
            <a:ext cx="1447800" cy="1447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I:\field pictures\2011 field shots\JUNE 14\Picture 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"/>
            <a:ext cx="444817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extBox 2"/>
          <p:cNvSpPr txBox="1">
            <a:spLocks noChangeArrowheads="1"/>
          </p:cNvSpPr>
          <p:nvPr/>
        </p:nvSpPr>
        <p:spPr bwMode="auto">
          <a:xfrm>
            <a:off x="152400" y="6238875"/>
            <a:ext cx="1023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SB-04-11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6 dat</a:t>
            </a:r>
          </a:p>
        </p:txBody>
      </p:sp>
      <p:sp>
        <p:nvSpPr>
          <p:cNvPr id="173060" name="TextBox 3"/>
          <p:cNvSpPr txBox="1">
            <a:spLocks noChangeArrowheads="1"/>
          </p:cNvSpPr>
          <p:nvPr/>
        </p:nvSpPr>
        <p:spPr bwMode="auto">
          <a:xfrm>
            <a:off x="5800725" y="914400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Liberty</a:t>
            </a:r>
          </a:p>
        </p:txBody>
      </p:sp>
      <p:sp>
        <p:nvSpPr>
          <p:cNvPr id="173061" name="TextBox 4"/>
          <p:cNvSpPr txBox="1">
            <a:spLocks noChangeArrowheads="1"/>
          </p:cNvSpPr>
          <p:nvPr/>
        </p:nvSpPr>
        <p:spPr bwMode="auto">
          <a:xfrm>
            <a:off x="5476875" y="2590800"/>
            <a:ext cx="123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Liberty +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Dual Magnum</a:t>
            </a:r>
          </a:p>
        </p:txBody>
      </p:sp>
      <p:sp>
        <p:nvSpPr>
          <p:cNvPr id="173062" name="TextBox 5"/>
          <p:cNvSpPr txBox="1">
            <a:spLocks noChangeArrowheads="1"/>
          </p:cNvSpPr>
          <p:nvPr/>
        </p:nvSpPr>
        <p:spPr bwMode="auto">
          <a:xfrm>
            <a:off x="5626100" y="4910138"/>
            <a:ext cx="820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Liberty +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Reflex</a:t>
            </a:r>
          </a:p>
        </p:txBody>
      </p:sp>
      <p:sp>
        <p:nvSpPr>
          <p:cNvPr id="173063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128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Liberty-Link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Soybeans</a:t>
            </a:r>
          </a:p>
        </p:txBody>
      </p:sp>
    </p:spTree>
    <p:extLst>
      <p:ext uri="{BB962C8B-B14F-4D97-AF65-F5344CB8AC3E}">
        <p14:creationId xmlns:p14="http://schemas.microsoft.com/office/powerpoint/2010/main" val="255153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Older PPO Herbicides Will Burn Soybeans (Reflex, Cobra, Blazer)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471803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9" y="24384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2,4-D resistance</a:t>
            </a:r>
          </a:p>
          <a:p>
            <a:r>
              <a:rPr lang="en-US" dirty="0" smtClean="0"/>
              <a:t>Dicamba resistance</a:t>
            </a:r>
            <a:endParaRPr lang="en-US" dirty="0"/>
          </a:p>
        </p:txBody>
      </p:sp>
      <p:pic>
        <p:nvPicPr>
          <p:cNvPr id="8196" name="Picture 4" descr="C:\Users\eprostko\AppData\Local\Microsoft\Windows\Temporary Internet Files\Content.IE5\C3KXI78U\MP90044220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Regulator Injury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250512" cy="3022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12" y="3313043"/>
            <a:ext cx="4267099" cy="31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2,4-D Tolerance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953000" cy="4572000"/>
          </a:xfrm>
        </p:spPr>
        <p:txBody>
          <a:bodyPr/>
          <a:lstStyle/>
          <a:p>
            <a:r>
              <a:rPr lang="en-US" dirty="0" err="1" smtClean="0"/>
              <a:t>DowAgrosciences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aad-1 gene</a:t>
            </a:r>
          </a:p>
          <a:p>
            <a:endParaRPr lang="en-US" dirty="0" smtClean="0"/>
          </a:p>
          <a:p>
            <a:r>
              <a:rPr lang="en-US" dirty="0" smtClean="0"/>
              <a:t>Soil bacteria</a:t>
            </a:r>
          </a:p>
          <a:p>
            <a:pPr lvl="1"/>
            <a:r>
              <a:rPr lang="en-US" i="1" dirty="0" err="1" smtClean="0"/>
              <a:t>Sphingobium</a:t>
            </a:r>
            <a:r>
              <a:rPr lang="en-US" i="1" dirty="0" smtClean="0"/>
              <a:t> </a:t>
            </a:r>
            <a:r>
              <a:rPr lang="en-US" i="1" dirty="0" err="1" smtClean="0"/>
              <a:t>herbicidovorans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2053" name="Picture 5" descr="C:\Users\eprostko\AppData\Local\Microsoft\Windows\Temporary Internet Files\Content.IE5\R8BHNU4W\MP9003373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907075" cy="40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Dicamba Tolerance Gene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76400"/>
            <a:ext cx="4876800" cy="4572000"/>
          </a:xfrm>
        </p:spPr>
        <p:txBody>
          <a:bodyPr/>
          <a:lstStyle/>
          <a:p>
            <a:r>
              <a:rPr lang="en-US" sz="2400" dirty="0" smtClean="0"/>
              <a:t>Identified at University of Nebraska-Lincoln in 2007</a:t>
            </a:r>
          </a:p>
          <a:p>
            <a:endParaRPr lang="en-US" sz="2400" dirty="0" smtClean="0"/>
          </a:p>
          <a:p>
            <a:r>
              <a:rPr lang="en-US" sz="2400" dirty="0" smtClean="0"/>
              <a:t>Soil bacteria capable of utilizing dicamba as a carbon source (i.e. food)</a:t>
            </a:r>
          </a:p>
          <a:p>
            <a:pPr lvl="1"/>
            <a:r>
              <a:rPr lang="en-US" sz="2000" i="1" dirty="0"/>
              <a:t>Pseudomonas </a:t>
            </a:r>
            <a:r>
              <a:rPr lang="en-US" sz="2000" i="1" dirty="0" err="1"/>
              <a:t>maltophilia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 lvl="1"/>
            <a:endParaRPr lang="en-U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657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2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Soybean Production In Georgia </a:t>
            </a:r>
            <a:r>
              <a:rPr lang="en-US" altLang="en-US" sz="3200" i="1" dirty="0" smtClean="0">
                <a:solidFill>
                  <a:srgbClr val="FFC000"/>
                </a:solidFill>
              </a:rPr>
              <a:t>Yield (Bu/A)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031245"/>
              </p:ext>
            </p:extLst>
          </p:nvPr>
        </p:nvGraphicFramePr>
        <p:xfrm>
          <a:off x="339725" y="1755775"/>
          <a:ext cx="8158163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hart" r:id="rId3" imgW="6943767" imgH="3886200" progId="MSGraph.Chart.8">
                  <p:embed followColorScheme="full"/>
                </p:oleObj>
              </mc:Choice>
              <mc:Fallback>
                <p:oleObj name="Chart" r:id="rId3" imgW="6943767" imgH="3886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755775"/>
                        <a:ext cx="8158163" cy="456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245225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Source:  NASS</a:t>
            </a:r>
          </a:p>
        </p:txBody>
      </p:sp>
    </p:spTree>
    <p:extLst>
      <p:ext uri="{BB962C8B-B14F-4D97-AF65-F5344CB8AC3E}">
        <p14:creationId xmlns:p14="http://schemas.microsoft.com/office/powerpoint/2010/main" val="29281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84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TextBox 4"/>
          <p:cNvSpPr txBox="1">
            <a:spLocks noChangeArrowheads="1"/>
          </p:cNvSpPr>
          <p:nvPr/>
        </p:nvSpPr>
        <p:spPr bwMode="auto">
          <a:xfrm>
            <a:off x="838200" y="381000"/>
            <a:ext cx="282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QUESTIONS?</a:t>
            </a:r>
          </a:p>
        </p:txBody>
      </p:sp>
      <p:pic>
        <p:nvPicPr>
          <p:cNvPr id="188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56086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6269038"/>
            <a:ext cx="28214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www.gaweed.com</a:t>
            </a:r>
          </a:p>
        </p:txBody>
      </p:sp>
    </p:spTree>
    <p:extLst>
      <p:ext uri="{BB962C8B-B14F-4D97-AF65-F5344CB8AC3E}">
        <p14:creationId xmlns:p14="http://schemas.microsoft.com/office/powerpoint/2010/main" val="41517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Soybean Weed Control 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rgbClr val="FF9900"/>
                </a:solidFill>
              </a:rPr>
              <a:t>Integrated Program Approach</a:t>
            </a:r>
          </a:p>
        </p:txBody>
      </p:sp>
      <p:pic>
        <p:nvPicPr>
          <p:cNvPr id="161795" name="Picture 4" descr="Picture 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7"/>
          <a:stretch>
            <a:fillRect/>
          </a:stretch>
        </p:blipFill>
        <p:spPr bwMode="auto">
          <a:xfrm>
            <a:off x="2895600" y="1676400"/>
            <a:ext cx="3074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6" name="Picture 4" descr="From Sanyo August November 07 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4" descr="nov2 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"/>
          <a:stretch>
            <a:fillRect/>
          </a:stretch>
        </p:blipFill>
        <p:spPr bwMode="auto">
          <a:xfrm>
            <a:off x="228600" y="1524000"/>
            <a:ext cx="2549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12" descr="Gavin Spraying Soybe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276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152400" y="4267200"/>
            <a:ext cx="2735263" cy="2057400"/>
            <a:chOff x="4401799" y="1752600"/>
            <a:chExt cx="4361201" cy="3143250"/>
          </a:xfrm>
        </p:grpSpPr>
        <p:pic>
          <p:nvPicPr>
            <p:cNvPr id="161807" name="Picture 5" descr="IMG_145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52600"/>
              <a:ext cx="4191000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808" name="TextBox 7"/>
            <p:cNvSpPr txBox="1">
              <a:spLocks noChangeArrowheads="1"/>
            </p:cNvSpPr>
            <p:nvPr/>
          </p:nvSpPr>
          <p:spPr bwMode="auto">
            <a:xfrm>
              <a:off x="4401799" y="1752600"/>
              <a:ext cx="293616" cy="41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pic>
        <p:nvPicPr>
          <p:cNvPr id="16180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1" name="TextBox 1"/>
          <p:cNvSpPr txBox="1">
            <a:spLocks noChangeArrowheads="1"/>
          </p:cNvSpPr>
          <p:nvPr/>
        </p:nvSpPr>
        <p:spPr bwMode="auto">
          <a:xfrm>
            <a:off x="838200" y="3621088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Tillage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1687513"/>
            <a:ext cx="16398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Rye Cover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3455988"/>
            <a:ext cx="13843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Irrigation</a:t>
            </a:r>
          </a:p>
        </p:txBody>
      </p:sp>
      <p:sp>
        <p:nvSpPr>
          <p:cNvPr id="161804" name="TextBox 4"/>
          <p:cNvSpPr txBox="1">
            <a:spLocks noChangeArrowheads="1"/>
          </p:cNvSpPr>
          <p:nvPr/>
        </p:nvSpPr>
        <p:spPr bwMode="auto">
          <a:xfrm>
            <a:off x="258763" y="4291013"/>
            <a:ext cx="215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Narrow Rows</a:t>
            </a:r>
          </a:p>
        </p:txBody>
      </p:sp>
      <p:sp>
        <p:nvSpPr>
          <p:cNvPr id="161805" name="TextBox 5"/>
          <p:cNvSpPr txBox="1">
            <a:spLocks noChangeArrowheads="1"/>
          </p:cNvSpPr>
          <p:nvPr/>
        </p:nvSpPr>
        <p:spPr bwMode="auto">
          <a:xfrm>
            <a:off x="3200400" y="4191000"/>
            <a:ext cx="233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Hand-Weeding</a:t>
            </a:r>
          </a:p>
        </p:txBody>
      </p:sp>
      <p:sp>
        <p:nvSpPr>
          <p:cNvPr id="161806" name="TextBox 6"/>
          <p:cNvSpPr txBox="1">
            <a:spLocks noChangeArrowheads="1"/>
          </p:cNvSpPr>
          <p:nvPr/>
        </p:nvSpPr>
        <p:spPr bwMode="auto">
          <a:xfrm>
            <a:off x="5711825" y="5245100"/>
            <a:ext cx="164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Herbicides</a:t>
            </a:r>
          </a:p>
        </p:txBody>
      </p:sp>
    </p:spTree>
    <p:extLst>
      <p:ext uri="{BB962C8B-B14F-4D97-AF65-F5344CB8AC3E}">
        <p14:creationId xmlns:p14="http://schemas.microsoft.com/office/powerpoint/2010/main" val="186882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1 practice  that all GA soybean growers could do and immediately help improve weed control and increase yields?</a:t>
            </a:r>
            <a:endParaRPr lang="en-US" dirty="0"/>
          </a:p>
        </p:txBody>
      </p:sp>
      <p:pic>
        <p:nvPicPr>
          <p:cNvPr id="3074" name="Picture 2" descr="C:\Users\eprostko\AppData\Local\Microsoft\Windows\Temporary Internet Files\Content.IE5\YA6AANF3\MC900441523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255887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Row Spacing Effects on Soybean Yield In Georgia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495800" cy="4572000"/>
          </a:xfrm>
        </p:spPr>
        <p:txBody>
          <a:bodyPr/>
          <a:lstStyle/>
          <a:p>
            <a:pPr eaLnBrk="1" hangingPunct="1"/>
            <a:r>
              <a:rPr lang="en-US" altLang="en-US" sz="1600" u="sng" smtClean="0"/>
              <a:t>Carter and Boerma, 1979 (Athens, GA)</a:t>
            </a:r>
          </a:p>
          <a:p>
            <a:pPr lvl="1" eaLnBrk="1" hangingPunct="1"/>
            <a:r>
              <a:rPr lang="en-US" altLang="en-US" sz="1600" smtClean="0"/>
              <a:t>38” to 19” = </a:t>
            </a:r>
            <a:r>
              <a:rPr lang="en-US" altLang="en-US" sz="1600" b="1" smtClean="0"/>
              <a:t>11% yield increase</a:t>
            </a:r>
          </a:p>
          <a:p>
            <a:pPr lvl="1" eaLnBrk="1" hangingPunct="1"/>
            <a:endParaRPr lang="en-US" altLang="en-US" sz="1600" b="1" smtClean="0"/>
          </a:p>
          <a:p>
            <a:pPr eaLnBrk="1" hangingPunct="1"/>
            <a:r>
              <a:rPr lang="en-US" altLang="en-US" sz="1600" u="sng" smtClean="0"/>
              <a:t>Parker et al., 1981 (Tifton, GA)</a:t>
            </a:r>
          </a:p>
          <a:p>
            <a:pPr lvl="1" eaLnBrk="1" hangingPunct="1"/>
            <a:r>
              <a:rPr lang="en-US" altLang="en-US" sz="1600" smtClean="0"/>
              <a:t>36” to 18” = </a:t>
            </a:r>
            <a:r>
              <a:rPr lang="en-US" altLang="en-US" sz="1600" b="1" smtClean="0"/>
              <a:t>4% increase </a:t>
            </a:r>
            <a:endParaRPr lang="en-US" altLang="en-US" sz="1600" b="1" u="sng" smtClean="0"/>
          </a:p>
          <a:p>
            <a:pPr lvl="1" eaLnBrk="1" hangingPunct="1"/>
            <a:endParaRPr lang="en-US" altLang="en-US" sz="1600" u="sng" smtClean="0"/>
          </a:p>
          <a:p>
            <a:pPr eaLnBrk="1" hangingPunct="1"/>
            <a:r>
              <a:rPr lang="en-US" altLang="en-US" sz="1600" u="sng" smtClean="0"/>
              <a:t>Boerma and Ashley, 1982 (Plains, GA)</a:t>
            </a:r>
          </a:p>
          <a:p>
            <a:pPr lvl="1" eaLnBrk="1" hangingPunct="1"/>
            <a:r>
              <a:rPr lang="en-US" altLang="en-US" sz="1600" smtClean="0"/>
              <a:t>36” to 20” = </a:t>
            </a:r>
            <a:r>
              <a:rPr lang="en-US" altLang="en-US" sz="1600" b="1" smtClean="0"/>
              <a:t>17% yield increase</a:t>
            </a:r>
          </a:p>
          <a:p>
            <a:pPr eaLnBrk="1" hangingPunct="1"/>
            <a:endParaRPr lang="en-US" altLang="en-US" sz="1600" b="1" u="sng" smtClean="0"/>
          </a:p>
          <a:p>
            <a:pPr eaLnBrk="1" hangingPunct="1"/>
            <a:r>
              <a:rPr lang="en-US" altLang="en-US" sz="1600" u="sng" smtClean="0"/>
              <a:t>Ethredge et al., 1989 (Plains, GA)</a:t>
            </a:r>
          </a:p>
          <a:p>
            <a:pPr lvl="1" eaLnBrk="1" hangingPunct="1"/>
            <a:r>
              <a:rPr lang="en-US" altLang="en-US" sz="1600" smtClean="0"/>
              <a:t>30” to 20” = </a:t>
            </a:r>
            <a:r>
              <a:rPr lang="en-US" altLang="en-US" sz="1600" b="1" smtClean="0"/>
              <a:t>8% yield increase</a:t>
            </a:r>
          </a:p>
          <a:p>
            <a:pPr lvl="1" eaLnBrk="1" hangingPunct="1"/>
            <a:r>
              <a:rPr lang="en-US" altLang="en-US" sz="1600" smtClean="0"/>
              <a:t>30” to 10” = </a:t>
            </a:r>
            <a:r>
              <a:rPr lang="en-US" altLang="en-US" sz="1600" b="1" smtClean="0"/>
              <a:t>11% yield increase</a:t>
            </a:r>
          </a:p>
          <a:p>
            <a:pPr lvl="1" eaLnBrk="1" hangingPunct="1"/>
            <a:r>
              <a:rPr lang="en-US" altLang="en-US" sz="1600" smtClean="0"/>
              <a:t>20” to 10” = </a:t>
            </a:r>
            <a:r>
              <a:rPr lang="en-US" altLang="en-US" sz="1600" b="1" smtClean="0"/>
              <a:t>3% yield increase</a:t>
            </a:r>
          </a:p>
          <a:p>
            <a:pPr lvl="1" eaLnBrk="1" hangingPunct="1"/>
            <a:endParaRPr lang="en-US" altLang="en-US" sz="1600" b="1" smtClean="0"/>
          </a:p>
          <a:p>
            <a:pPr eaLnBrk="1" hangingPunct="1"/>
            <a:r>
              <a:rPr lang="en-US" altLang="en-US" sz="1600" u="sng" smtClean="0"/>
              <a:t>Woodruff, 2007-2008 (Camilla, GA)</a:t>
            </a:r>
          </a:p>
          <a:p>
            <a:pPr lvl="1" eaLnBrk="1" hangingPunct="1"/>
            <a:r>
              <a:rPr lang="en-US" altLang="en-US" sz="1600" smtClean="0"/>
              <a:t>36” to 24” = </a:t>
            </a:r>
            <a:r>
              <a:rPr lang="en-US" altLang="en-US" sz="1600" b="1" smtClean="0"/>
              <a:t>8% yield increase</a:t>
            </a:r>
          </a:p>
          <a:p>
            <a:pPr lvl="1" eaLnBrk="1" hangingPunct="1"/>
            <a:endParaRPr lang="en-US" altLang="en-US" sz="1600" b="1" smtClean="0"/>
          </a:p>
          <a:p>
            <a:pPr lvl="1" eaLnBrk="1" hangingPunct="1"/>
            <a:endParaRPr lang="en-US" altLang="en-US" sz="1600" smtClean="0"/>
          </a:p>
          <a:p>
            <a:pPr lvl="1" eaLnBrk="1" hangingPunct="1"/>
            <a:endParaRPr lang="en-US" altLang="en-US" sz="1500" smtClean="0"/>
          </a:p>
        </p:txBody>
      </p:sp>
      <p:pic>
        <p:nvPicPr>
          <p:cNvPr id="41988" name="Picture 9" descr="IMG_14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4038600" cy="3028950"/>
          </a:xfrm>
          <a:noFill/>
        </p:spPr>
      </p:pic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6858000" y="1676400"/>
            <a:ext cx="2044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Washington County, GA (2008</a:t>
            </a:r>
            <a:r>
              <a:rPr lang="en-US" altLang="en-US" sz="1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2727" y="4800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“A review of row spacing experiments in which an initial weed management practice had been accomplished revealed that in 64% of the cases (72 of 113 site-years), less late-season weed density and/or biomass, or greater late-season weed control, was achieved in narrow- compared to wide-row soybean production systems.”</a:t>
            </a:r>
          </a:p>
          <a:p>
            <a:endParaRPr lang="en-US" sz="1000" dirty="0"/>
          </a:p>
          <a:p>
            <a:r>
              <a:rPr lang="en-US" sz="800" i="1" dirty="0" smtClean="0"/>
              <a:t>Bradley, K. W. 2006. A review of the effects of row spacing on weed management in corn</a:t>
            </a:r>
          </a:p>
          <a:p>
            <a:r>
              <a:rPr lang="en-US" sz="800" i="1" dirty="0" smtClean="0"/>
              <a:t>and soybean. Online. Crop Management doi:10.1094/CM-2006-0227-02-RV.</a:t>
            </a:r>
          </a:p>
          <a:p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1028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did we do before RR soybeans?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Prowl, </a:t>
            </a:r>
            <a:r>
              <a:rPr lang="en-US" dirty="0" err="1" smtClean="0"/>
              <a:t>Treflan</a:t>
            </a:r>
            <a:r>
              <a:rPr lang="en-US" dirty="0" smtClean="0"/>
              <a:t>, Canopy, </a:t>
            </a:r>
            <a:r>
              <a:rPr lang="en-US" dirty="0" err="1" smtClean="0"/>
              <a:t>Sencor</a:t>
            </a:r>
            <a:r>
              <a:rPr lang="en-US" dirty="0" smtClean="0"/>
              <a:t>/</a:t>
            </a:r>
            <a:r>
              <a:rPr lang="en-US" dirty="0" err="1" smtClean="0"/>
              <a:t>Lexone</a:t>
            </a:r>
            <a:r>
              <a:rPr lang="en-US" dirty="0" smtClean="0"/>
              <a:t>, </a:t>
            </a:r>
            <a:r>
              <a:rPr lang="en-US" dirty="0" err="1" smtClean="0"/>
              <a:t>Lorox</a:t>
            </a:r>
            <a:r>
              <a:rPr lang="en-US" dirty="0" smtClean="0"/>
              <a:t>, Pursuit, Scepter, Gemini, Cobra, Blazer</a:t>
            </a:r>
          </a:p>
          <a:p>
            <a:endParaRPr lang="en-US" dirty="0" smtClean="0"/>
          </a:p>
          <a:p>
            <a:r>
              <a:rPr lang="en-US" dirty="0" smtClean="0"/>
              <a:t>Sicklepod was a major problem</a:t>
            </a:r>
          </a:p>
          <a:p>
            <a:endParaRPr lang="en-US" dirty="0" smtClean="0"/>
          </a:p>
          <a:p>
            <a:r>
              <a:rPr lang="en-US" dirty="0" smtClean="0"/>
              <a:t>2,4-DB @ 2 oz/A with POST treatments</a:t>
            </a:r>
            <a:endParaRPr lang="en-US" dirty="0"/>
          </a:p>
        </p:txBody>
      </p:sp>
      <p:pic>
        <p:nvPicPr>
          <p:cNvPr id="5" name="Picture 7" descr="rrsoybe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038600" cy="3404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477001" cy="11430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/>
              <a:t>Metribuzin</a:t>
            </a:r>
            <a:r>
              <a:rPr lang="en-US" altLang="en-US" sz="3200" dirty="0" smtClean="0"/>
              <a:t> on soybean</a:t>
            </a:r>
            <a:br>
              <a:rPr lang="en-US" altLang="en-US" sz="3200" dirty="0" smtClean="0"/>
            </a:br>
            <a:r>
              <a:rPr lang="en-US" altLang="en-US" sz="2800" i="1" dirty="0" err="1" smtClean="0">
                <a:solidFill>
                  <a:srgbClr val="FFC000"/>
                </a:solidFill>
              </a:rPr>
              <a:t>Sencor</a:t>
            </a:r>
            <a:r>
              <a:rPr lang="en-US" altLang="en-US" sz="2800" i="1" dirty="0" smtClean="0">
                <a:solidFill>
                  <a:srgbClr val="FFC000"/>
                </a:solidFill>
              </a:rPr>
              <a:t>/</a:t>
            </a:r>
            <a:r>
              <a:rPr lang="en-US" altLang="en-US" sz="2800" i="1" dirty="0" err="1" smtClean="0">
                <a:solidFill>
                  <a:srgbClr val="FFC000"/>
                </a:solidFill>
              </a:rPr>
              <a:t>Lexone</a:t>
            </a:r>
            <a:endParaRPr lang="en-US" altLang="en-US" sz="2800" i="1" dirty="0" smtClean="0">
              <a:solidFill>
                <a:srgbClr val="FFC000"/>
              </a:solidFill>
            </a:endParaRPr>
          </a:p>
        </p:txBody>
      </p:sp>
      <p:sp>
        <p:nvSpPr>
          <p:cNvPr id="167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Not a PPO (Valor or Reflex)</a:t>
            </a:r>
          </a:p>
          <a:p>
            <a:pPr eaLnBrk="1" hangingPunct="1"/>
            <a:r>
              <a:rPr lang="en-US" altLang="en-US" sz="2400" dirty="0" err="1" smtClean="0"/>
              <a:t>triazine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Good on pigweed and sicklepod</a:t>
            </a:r>
          </a:p>
          <a:p>
            <a:pPr eaLnBrk="1" hangingPunct="1"/>
            <a:r>
              <a:rPr lang="en-US" altLang="en-US" sz="2400" dirty="0" smtClean="0"/>
              <a:t>Can be applied PPI</a:t>
            </a:r>
          </a:p>
          <a:p>
            <a:pPr lvl="1" eaLnBrk="1" hangingPunct="1"/>
            <a:r>
              <a:rPr lang="en-US" altLang="en-US" sz="2100" dirty="0" smtClean="0">
                <a:solidFill>
                  <a:srgbClr val="996633"/>
                </a:solidFill>
              </a:rPr>
              <a:t>Dryland fields?</a:t>
            </a:r>
          </a:p>
          <a:p>
            <a:pPr eaLnBrk="1" hangingPunct="1"/>
            <a:r>
              <a:rPr lang="en-US" altLang="en-US" sz="2400" dirty="0" smtClean="0"/>
              <a:t>Issues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soil texture, OM, pH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Varieties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Rotations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Company support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996633"/>
                </a:solidFill>
              </a:rPr>
              <a:t>Lack of incentive at dealer level</a:t>
            </a:r>
          </a:p>
        </p:txBody>
      </p:sp>
      <p:pic>
        <p:nvPicPr>
          <p:cNvPr id="167940" name="Picture 8" descr="Bounda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05000"/>
            <a:ext cx="2286000" cy="668338"/>
          </a:xfrm>
        </p:spPr>
      </p:pic>
      <p:pic>
        <p:nvPicPr>
          <p:cNvPr id="167941" name="Picture 12" descr="AuthorityM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1981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6724650" y="4124325"/>
            <a:ext cx="1905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TriCor 75DF</a:t>
            </a:r>
          </a:p>
        </p:txBody>
      </p:sp>
      <p:sp>
        <p:nvSpPr>
          <p:cNvPr id="21512" name="Text Box 21"/>
          <p:cNvSpPr txBox="1">
            <a:spLocks noChangeArrowheads="1"/>
          </p:cNvSpPr>
          <p:nvPr/>
        </p:nvSpPr>
        <p:spPr bwMode="auto">
          <a:xfrm>
            <a:off x="5299075" y="4876800"/>
            <a:ext cx="20923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Metribuzin 75DF</a:t>
            </a:r>
          </a:p>
        </p:txBody>
      </p:sp>
      <p:pic>
        <p:nvPicPr>
          <p:cNvPr id="1679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36274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819400"/>
            <a:ext cx="2362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3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Metribuzin Use (%)  – US Soybeans (NASS)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2000" i="1" smtClean="0">
                <a:solidFill>
                  <a:srgbClr val="FFC000"/>
                </a:solidFill>
              </a:rPr>
              <a:t>Commercial Sale of Sencor began in 1973</a:t>
            </a:r>
          </a:p>
        </p:txBody>
      </p:sp>
      <p:graphicFrame>
        <p:nvGraphicFramePr>
          <p:cNvPr id="102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670612"/>
              </p:ext>
            </p:extLst>
          </p:nvPr>
        </p:nvGraphicFramePr>
        <p:xfrm>
          <a:off x="304800" y="1524000"/>
          <a:ext cx="822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hart" r:id="rId3" imgW="8229600" imgH="4572000" progId="Excel.Chart.8">
                  <p:embed/>
                </p:oleObj>
              </mc:Choice>
              <mc:Fallback>
                <p:oleObj name="Chart" r:id="rId3" imgW="8229600" imgH="45720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2296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8"/>
          <p:cNvSpPr txBox="1">
            <a:spLocks noChangeArrowheads="1"/>
          </p:cNvSpPr>
          <p:nvPr/>
        </p:nvSpPr>
        <p:spPr bwMode="auto">
          <a:xfrm>
            <a:off x="3521075" y="31242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00"/>
                </a:solidFill>
              </a:rPr>
              <a:t>RR</a:t>
            </a:r>
          </a:p>
        </p:txBody>
      </p:sp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152400" y="6248400"/>
            <a:ext cx="358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Command – 1985, Scepter - 1986, Pursuit - 1989</a:t>
            </a:r>
          </a:p>
        </p:txBody>
      </p:sp>
    </p:spTree>
    <p:extLst>
      <p:ext uri="{BB962C8B-B14F-4D97-AF65-F5344CB8AC3E}">
        <p14:creationId xmlns:p14="http://schemas.microsoft.com/office/powerpoint/2010/main" val="7838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G Times"/>
        <a:ea typeface=""/>
        <a:cs typeface=""/>
      </a:majorFont>
      <a:minorFont>
        <a:latin typeface="CG 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rn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PP_SGENE_TXT_Firetruck_Sign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938</Words>
  <Application>Microsoft Office PowerPoint</Application>
  <PresentationFormat>On-screen Show (4:3)</PresentationFormat>
  <Paragraphs>152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PPP_SGENE_TXT_Firetruck_Sign</vt:lpstr>
      <vt:lpstr>3_PPP_SGENE_TXT_Firetruck_Sign</vt:lpstr>
      <vt:lpstr>1_PPP_SGENE_TXT_Firetruck_Sign</vt:lpstr>
      <vt:lpstr>6_PPP_SGENE_TXT_Firetruck_Sign</vt:lpstr>
      <vt:lpstr>2_PPP_SGENE_TXT_Firetruck_Sign</vt:lpstr>
      <vt:lpstr>5_PPP_SGENE_TXT_Firetruck_Sign</vt:lpstr>
      <vt:lpstr>8_Office Theme</vt:lpstr>
      <vt:lpstr>Corn</vt:lpstr>
      <vt:lpstr>7_PPP_SGENE_TXT_Firetruck_Sign</vt:lpstr>
      <vt:lpstr>Default Design</vt:lpstr>
      <vt:lpstr>Edge</vt:lpstr>
      <vt:lpstr>Chart</vt:lpstr>
      <vt:lpstr>Soybean Weed Control for New Agents</vt:lpstr>
      <vt:lpstr>Georgia Soybean Acres Planted (X 1000)</vt:lpstr>
      <vt:lpstr>Soybean Production In Georgia Yield (Bu/A)</vt:lpstr>
      <vt:lpstr>Soybean Weed Control  Integrated Program Approach</vt:lpstr>
      <vt:lpstr>Question?</vt:lpstr>
      <vt:lpstr>Row Spacing Effects on Soybean Yield In Georgia</vt:lpstr>
      <vt:lpstr>What did we do before RR soybeans?</vt:lpstr>
      <vt:lpstr>Metribuzin on soybean Sencor/Lexone</vt:lpstr>
      <vt:lpstr>Metribuzin Use (%)  – US Soybeans (NASS) Commercial Sale of Sencor began in 1973</vt:lpstr>
      <vt:lpstr>Metribuzin Injury</vt:lpstr>
      <vt:lpstr>Palmer Amaranth Control in Soybeans with Metribuzin -2012</vt:lpstr>
      <vt:lpstr>Residuals, Residuals, Residuals Keep Using Them!!!!!!!!</vt:lpstr>
      <vt:lpstr>U.S. Soybean Acres Planted to Herbicide Resistant Varieties</vt:lpstr>
      <vt:lpstr>Herbicide Use in U.S. Soybeans - 2012</vt:lpstr>
      <vt:lpstr>Weed Control in RR Soybeans Prostko’s Picks</vt:lpstr>
      <vt:lpstr>What about delayed applications of glyphosate on RR soybeans?</vt:lpstr>
      <vt:lpstr>Tolerance of GR-Soybean to Late-Season Glyphosate Applications (1.5 lb ai/A)</vt:lpstr>
      <vt:lpstr>Soybean Yield As Influenced by Glyphosate Applied at R4 (Full Pod) + R6 (Full Seed) Stages</vt:lpstr>
      <vt:lpstr>Glyphosate Yellow Flash</vt:lpstr>
      <vt:lpstr>Likely Cause of Glyphosate Yellow Flash</vt:lpstr>
      <vt:lpstr>Recent Research on Glyphosate and Mineral Accumulation</vt:lpstr>
      <vt:lpstr>Liberty-Link® Soybeans</vt:lpstr>
      <vt:lpstr>Weed Control in LL Soybeans - 2013</vt:lpstr>
      <vt:lpstr>PowerPoint Presentation</vt:lpstr>
      <vt:lpstr>Older PPO Herbicides Will Burn Soybeans (Reflex, Cobra, Blazer)</vt:lpstr>
      <vt:lpstr>Future Technologies</vt:lpstr>
      <vt:lpstr>Growth Regulator Injury</vt:lpstr>
      <vt:lpstr>2,4-D Tolerance Gene</vt:lpstr>
      <vt:lpstr>Dicamba Tolerance Gene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Soybean Weed Control</dc:title>
  <dc:creator>Eric P. Prostko</dc:creator>
  <cp:lastModifiedBy>Eric P. Prostko</cp:lastModifiedBy>
  <cp:revision>38</cp:revision>
  <dcterms:created xsi:type="dcterms:W3CDTF">2013-10-14T14:41:40Z</dcterms:created>
  <dcterms:modified xsi:type="dcterms:W3CDTF">2013-11-11T18:28:02Z</dcterms:modified>
</cp:coreProperties>
</file>